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509" r:id="rId2"/>
    <p:sldId id="526" r:id="rId3"/>
    <p:sldId id="524" r:id="rId4"/>
    <p:sldId id="527" r:id="rId5"/>
    <p:sldId id="446" r:id="rId6"/>
  </p:sldIdLst>
  <p:sldSz cx="9144000" cy="6858000" type="screen4x3"/>
  <p:notesSz cx="7102475" cy="102314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162">
          <p15:clr>
            <a:srgbClr val="A4A3A4"/>
          </p15:clr>
        </p15:guide>
        <p15:guide id="4" pos="41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ACDBF2"/>
    <a:srgbClr val="CC3300"/>
    <a:srgbClr val="D0D8E8"/>
    <a:srgbClr val="0000FF"/>
    <a:srgbClr val="1C81B4"/>
    <a:srgbClr val="46AEE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 autoAdjust="0"/>
    <p:restoredTop sz="92362" autoAdjust="0"/>
  </p:normalViewPr>
  <p:slideViewPr>
    <p:cSldViewPr>
      <p:cViewPr varScale="1">
        <p:scale>
          <a:sx n="106" d="100"/>
          <a:sy n="106" d="100"/>
        </p:scale>
        <p:origin x="2172" y="108"/>
      </p:cViewPr>
      <p:guideLst>
        <p:guide orient="horz" pos="2160"/>
        <p:guide pos="2880"/>
        <p:guide orient="horz" pos="1162"/>
        <p:guide pos="41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1572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1572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9C770063-0EF8-406D-9558-6CE5964A969C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59934"/>
            <a:ext cx="5681980" cy="4604147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18090"/>
            <a:ext cx="3077739" cy="51157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3" y="9718090"/>
            <a:ext cx="3077739" cy="51157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48F4C79A-F65E-49DC-A4F7-3D2424909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8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23292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BA0FC-614B-4426-A8DF-250CDA8AD9AA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E27D9-23C8-4DA5-AA7E-B9CA493BD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92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8A1E1-3D85-4C2B-8855-BEF96010DFB1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E612-469F-4210-A6D7-9480CD957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56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4432-79DB-4548-99F5-7A29829D2A34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8A1F0-188B-4196-AC52-1C5F9CAA3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44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B225B-3E2C-443A-B703-71A256D283A4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E046-2D76-4027-872F-B906BC724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3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C34D1-BF02-4418-B122-0C151A0FF51C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09A7F-5355-4775-ADC5-FD0F7D5B6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5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E8521-908C-44E5-AD55-8029204C3802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8C785-BEB5-4102-93D8-985C4AABF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7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666EA-F9ED-4773-AD86-CF2AB7A52FA0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79A7-8482-4897-981B-85EF95E09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21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9EAE1-970E-4ECF-A43E-0C42B207E4AD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B4B04-5CBC-48A8-89E0-9DF55C23C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85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D6ED9-DEBF-4DB1-A726-E961CA483478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82794-B076-442E-91A7-E40E84F55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92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450C5-4EC1-435E-AC02-E4B8960C5E86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D919A-CA14-42D7-A426-610C8564D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51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D2C5-0D30-42AD-B23E-15D80F8B035F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6AB07-E791-44CB-8FB7-991535B63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76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3437F-A2A7-470A-95F3-F9EA47C92F6E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1355-96A0-4C03-AAC5-280E40AF5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53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F45370-ABE2-4959-93EE-4DB4146F1450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0CC4F3-1450-4394-B66A-41C858A1F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14" y="1194106"/>
            <a:ext cx="9144000" cy="513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Параллелограмм 4"/>
          <p:cNvSpPr/>
          <p:nvPr/>
        </p:nvSpPr>
        <p:spPr>
          <a:xfrm>
            <a:off x="5441705" y="4706162"/>
            <a:ext cx="3594791" cy="900112"/>
          </a:xfrm>
          <a:custGeom>
            <a:avLst/>
            <a:gdLst>
              <a:gd name="connsiteX0" fmla="*/ 0 w 3425371"/>
              <a:gd name="connsiteY0" fmla="*/ 900100 h 900100"/>
              <a:gd name="connsiteX1" fmla="*/ 0 w 3425371"/>
              <a:gd name="connsiteY1" fmla="*/ 0 h 900100"/>
              <a:gd name="connsiteX2" fmla="*/ 3425371 w 3425371"/>
              <a:gd name="connsiteY2" fmla="*/ 0 h 900100"/>
              <a:gd name="connsiteX3" fmla="*/ 3425371 w 3425371"/>
              <a:gd name="connsiteY3" fmla="*/ 900100 h 900100"/>
              <a:gd name="connsiteX4" fmla="*/ 0 w 3425371"/>
              <a:gd name="connsiteY4" fmla="*/ 900100 h 900100"/>
              <a:gd name="connsiteX0" fmla="*/ 0 w 3425371"/>
              <a:gd name="connsiteY0" fmla="*/ 900100 h 900100"/>
              <a:gd name="connsiteX1" fmla="*/ 0 w 3425371"/>
              <a:gd name="connsiteY1" fmla="*/ 0 h 900100"/>
              <a:gd name="connsiteX2" fmla="*/ 3425371 w 3425371"/>
              <a:gd name="connsiteY2" fmla="*/ 0 h 900100"/>
              <a:gd name="connsiteX3" fmla="*/ 3178628 w 3425371"/>
              <a:gd name="connsiteY3" fmla="*/ 900100 h 900100"/>
              <a:gd name="connsiteX4" fmla="*/ 0 w 3425371"/>
              <a:gd name="connsiteY4" fmla="*/ 900100 h 900100"/>
              <a:gd name="connsiteX0" fmla="*/ 0 w 3381828"/>
              <a:gd name="connsiteY0" fmla="*/ 900100 h 900100"/>
              <a:gd name="connsiteX1" fmla="*/ 0 w 3381828"/>
              <a:gd name="connsiteY1" fmla="*/ 0 h 900100"/>
              <a:gd name="connsiteX2" fmla="*/ 3381828 w 3381828"/>
              <a:gd name="connsiteY2" fmla="*/ 0 h 900100"/>
              <a:gd name="connsiteX3" fmla="*/ 3178628 w 3381828"/>
              <a:gd name="connsiteY3" fmla="*/ 900100 h 900100"/>
              <a:gd name="connsiteX4" fmla="*/ 0 w 3381828"/>
              <a:gd name="connsiteY4" fmla="*/ 900100 h 9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1828" h="900100">
                <a:moveTo>
                  <a:pt x="0" y="900100"/>
                </a:moveTo>
                <a:lnTo>
                  <a:pt x="0" y="0"/>
                </a:lnTo>
                <a:lnTo>
                  <a:pt x="3381828" y="0"/>
                </a:lnTo>
                <a:lnTo>
                  <a:pt x="3178628" y="900100"/>
                </a:lnTo>
                <a:lnTo>
                  <a:pt x="0" y="9001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9" name="Параллелограмм 4"/>
          <p:cNvSpPr/>
          <p:nvPr/>
        </p:nvSpPr>
        <p:spPr>
          <a:xfrm>
            <a:off x="5289718" y="4898928"/>
            <a:ext cx="3473933" cy="900113"/>
          </a:xfrm>
          <a:custGeom>
            <a:avLst/>
            <a:gdLst>
              <a:gd name="connsiteX0" fmla="*/ 0 w 3425371"/>
              <a:gd name="connsiteY0" fmla="*/ 900100 h 900100"/>
              <a:gd name="connsiteX1" fmla="*/ 0 w 3425371"/>
              <a:gd name="connsiteY1" fmla="*/ 0 h 900100"/>
              <a:gd name="connsiteX2" fmla="*/ 3425371 w 3425371"/>
              <a:gd name="connsiteY2" fmla="*/ 0 h 900100"/>
              <a:gd name="connsiteX3" fmla="*/ 3425371 w 3425371"/>
              <a:gd name="connsiteY3" fmla="*/ 900100 h 900100"/>
              <a:gd name="connsiteX4" fmla="*/ 0 w 3425371"/>
              <a:gd name="connsiteY4" fmla="*/ 900100 h 900100"/>
              <a:gd name="connsiteX0" fmla="*/ 0 w 3425371"/>
              <a:gd name="connsiteY0" fmla="*/ 900100 h 900100"/>
              <a:gd name="connsiteX1" fmla="*/ 0 w 3425371"/>
              <a:gd name="connsiteY1" fmla="*/ 0 h 900100"/>
              <a:gd name="connsiteX2" fmla="*/ 3425371 w 3425371"/>
              <a:gd name="connsiteY2" fmla="*/ 0 h 900100"/>
              <a:gd name="connsiteX3" fmla="*/ 3178628 w 3425371"/>
              <a:gd name="connsiteY3" fmla="*/ 900100 h 900100"/>
              <a:gd name="connsiteX4" fmla="*/ 0 w 3425371"/>
              <a:gd name="connsiteY4" fmla="*/ 900100 h 900100"/>
              <a:gd name="connsiteX0" fmla="*/ 0 w 3381828"/>
              <a:gd name="connsiteY0" fmla="*/ 900100 h 900100"/>
              <a:gd name="connsiteX1" fmla="*/ 0 w 3381828"/>
              <a:gd name="connsiteY1" fmla="*/ 0 h 900100"/>
              <a:gd name="connsiteX2" fmla="*/ 3381828 w 3381828"/>
              <a:gd name="connsiteY2" fmla="*/ 0 h 900100"/>
              <a:gd name="connsiteX3" fmla="*/ 3178628 w 3381828"/>
              <a:gd name="connsiteY3" fmla="*/ 900100 h 900100"/>
              <a:gd name="connsiteX4" fmla="*/ 0 w 3381828"/>
              <a:gd name="connsiteY4" fmla="*/ 900100 h 9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1828" h="900100">
                <a:moveTo>
                  <a:pt x="0" y="900100"/>
                </a:moveTo>
                <a:lnTo>
                  <a:pt x="0" y="0"/>
                </a:lnTo>
                <a:lnTo>
                  <a:pt x="3381828" y="0"/>
                </a:lnTo>
                <a:lnTo>
                  <a:pt x="3178628" y="900100"/>
                </a:lnTo>
                <a:lnTo>
                  <a:pt x="0" y="9001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араллелограмм 4"/>
          <p:cNvSpPr/>
          <p:nvPr/>
        </p:nvSpPr>
        <p:spPr>
          <a:xfrm>
            <a:off x="5004048" y="5085184"/>
            <a:ext cx="3480783" cy="900113"/>
          </a:xfrm>
          <a:custGeom>
            <a:avLst/>
            <a:gdLst>
              <a:gd name="connsiteX0" fmla="*/ 0 w 3425371"/>
              <a:gd name="connsiteY0" fmla="*/ 900100 h 900100"/>
              <a:gd name="connsiteX1" fmla="*/ 0 w 3425371"/>
              <a:gd name="connsiteY1" fmla="*/ 0 h 900100"/>
              <a:gd name="connsiteX2" fmla="*/ 3425371 w 3425371"/>
              <a:gd name="connsiteY2" fmla="*/ 0 h 900100"/>
              <a:gd name="connsiteX3" fmla="*/ 3425371 w 3425371"/>
              <a:gd name="connsiteY3" fmla="*/ 900100 h 900100"/>
              <a:gd name="connsiteX4" fmla="*/ 0 w 3425371"/>
              <a:gd name="connsiteY4" fmla="*/ 900100 h 900100"/>
              <a:gd name="connsiteX0" fmla="*/ 0 w 3425371"/>
              <a:gd name="connsiteY0" fmla="*/ 900100 h 900100"/>
              <a:gd name="connsiteX1" fmla="*/ 0 w 3425371"/>
              <a:gd name="connsiteY1" fmla="*/ 0 h 900100"/>
              <a:gd name="connsiteX2" fmla="*/ 3425371 w 3425371"/>
              <a:gd name="connsiteY2" fmla="*/ 0 h 900100"/>
              <a:gd name="connsiteX3" fmla="*/ 3178628 w 3425371"/>
              <a:gd name="connsiteY3" fmla="*/ 900100 h 900100"/>
              <a:gd name="connsiteX4" fmla="*/ 0 w 3425371"/>
              <a:gd name="connsiteY4" fmla="*/ 900100 h 900100"/>
              <a:gd name="connsiteX0" fmla="*/ 0 w 3381828"/>
              <a:gd name="connsiteY0" fmla="*/ 900100 h 900100"/>
              <a:gd name="connsiteX1" fmla="*/ 0 w 3381828"/>
              <a:gd name="connsiteY1" fmla="*/ 0 h 900100"/>
              <a:gd name="connsiteX2" fmla="*/ 3381828 w 3381828"/>
              <a:gd name="connsiteY2" fmla="*/ 0 h 900100"/>
              <a:gd name="connsiteX3" fmla="*/ 3178628 w 3381828"/>
              <a:gd name="connsiteY3" fmla="*/ 900100 h 900100"/>
              <a:gd name="connsiteX4" fmla="*/ 0 w 3381828"/>
              <a:gd name="connsiteY4" fmla="*/ 900100 h 9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1828" h="900100">
                <a:moveTo>
                  <a:pt x="0" y="900100"/>
                </a:moveTo>
                <a:lnTo>
                  <a:pt x="0" y="0"/>
                </a:lnTo>
                <a:lnTo>
                  <a:pt x="3381828" y="0"/>
                </a:lnTo>
                <a:lnTo>
                  <a:pt x="3178628" y="900100"/>
                </a:lnTo>
                <a:lnTo>
                  <a:pt x="0" y="90010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tabLst>
                <a:tab pos="4667250" algn="l"/>
              </a:tabLst>
            </a:pPr>
            <a:r>
              <a:rPr lang="ru-RU" sz="1400" b="1" dirty="0" smtClean="0"/>
              <a:t>Сычев Игорь Алексеевич</a:t>
            </a:r>
            <a:endParaRPr lang="ru-RU" sz="1400" b="1" dirty="0"/>
          </a:p>
          <a:p>
            <a:pPr>
              <a:spcAft>
                <a:spcPts val="600"/>
              </a:spcAft>
              <a:buNone/>
              <a:tabLst>
                <a:tab pos="4667250" algn="l"/>
              </a:tabLst>
            </a:pPr>
            <a:r>
              <a:rPr lang="ru-RU" sz="1400" b="1" dirty="0" smtClean="0"/>
              <a:t>Генеральный директор</a:t>
            </a:r>
            <a:br>
              <a:rPr lang="ru-RU" sz="1400" b="1" dirty="0" smtClean="0"/>
            </a:br>
            <a:r>
              <a:rPr lang="ru-RU" sz="1400" b="1" dirty="0" smtClean="0"/>
              <a:t>ООО </a:t>
            </a:r>
            <a:r>
              <a:rPr lang="ru-RU" sz="1400" b="1" dirty="0"/>
              <a:t>«ПТЕРО</a:t>
            </a:r>
            <a:r>
              <a:rPr lang="ru-RU" sz="1400" b="1" dirty="0" smtClean="0"/>
              <a:t>» (ГК «Инэнерджи»)</a:t>
            </a:r>
            <a:endParaRPr lang="ru-RU" sz="1400" b="1" dirty="0"/>
          </a:p>
        </p:txBody>
      </p:sp>
      <p:sp>
        <p:nvSpPr>
          <p:cNvPr id="27" name="Параллелограмм 4"/>
          <p:cNvSpPr/>
          <p:nvPr/>
        </p:nvSpPr>
        <p:spPr>
          <a:xfrm>
            <a:off x="-23813" y="1255713"/>
            <a:ext cx="5963965" cy="949151"/>
          </a:xfrm>
          <a:custGeom>
            <a:avLst/>
            <a:gdLst>
              <a:gd name="connsiteX0" fmla="*/ 0 w 3425371"/>
              <a:gd name="connsiteY0" fmla="*/ 900100 h 900100"/>
              <a:gd name="connsiteX1" fmla="*/ 0 w 3425371"/>
              <a:gd name="connsiteY1" fmla="*/ 0 h 900100"/>
              <a:gd name="connsiteX2" fmla="*/ 3425371 w 3425371"/>
              <a:gd name="connsiteY2" fmla="*/ 0 h 900100"/>
              <a:gd name="connsiteX3" fmla="*/ 3425371 w 3425371"/>
              <a:gd name="connsiteY3" fmla="*/ 900100 h 900100"/>
              <a:gd name="connsiteX4" fmla="*/ 0 w 3425371"/>
              <a:gd name="connsiteY4" fmla="*/ 900100 h 900100"/>
              <a:gd name="connsiteX0" fmla="*/ 0 w 3425371"/>
              <a:gd name="connsiteY0" fmla="*/ 900100 h 900100"/>
              <a:gd name="connsiteX1" fmla="*/ 0 w 3425371"/>
              <a:gd name="connsiteY1" fmla="*/ 0 h 900100"/>
              <a:gd name="connsiteX2" fmla="*/ 3425371 w 3425371"/>
              <a:gd name="connsiteY2" fmla="*/ 0 h 900100"/>
              <a:gd name="connsiteX3" fmla="*/ 3178628 w 3425371"/>
              <a:gd name="connsiteY3" fmla="*/ 900100 h 900100"/>
              <a:gd name="connsiteX4" fmla="*/ 0 w 3425371"/>
              <a:gd name="connsiteY4" fmla="*/ 900100 h 900100"/>
              <a:gd name="connsiteX0" fmla="*/ 0 w 3381828"/>
              <a:gd name="connsiteY0" fmla="*/ 900100 h 900100"/>
              <a:gd name="connsiteX1" fmla="*/ 0 w 3381828"/>
              <a:gd name="connsiteY1" fmla="*/ 0 h 900100"/>
              <a:gd name="connsiteX2" fmla="*/ 3381828 w 3381828"/>
              <a:gd name="connsiteY2" fmla="*/ 0 h 900100"/>
              <a:gd name="connsiteX3" fmla="*/ 3178628 w 3381828"/>
              <a:gd name="connsiteY3" fmla="*/ 900100 h 900100"/>
              <a:gd name="connsiteX4" fmla="*/ 0 w 3381828"/>
              <a:gd name="connsiteY4" fmla="*/ 900100 h 900100"/>
              <a:gd name="connsiteX0" fmla="*/ 0 w 3381828"/>
              <a:gd name="connsiteY0" fmla="*/ 900100 h 900100"/>
              <a:gd name="connsiteX1" fmla="*/ 0 w 3381828"/>
              <a:gd name="connsiteY1" fmla="*/ 0 h 900100"/>
              <a:gd name="connsiteX2" fmla="*/ 3381828 w 3381828"/>
              <a:gd name="connsiteY2" fmla="*/ 0 h 900100"/>
              <a:gd name="connsiteX3" fmla="*/ 3284185 w 3381828"/>
              <a:gd name="connsiteY3" fmla="*/ 845671 h 900100"/>
              <a:gd name="connsiteX4" fmla="*/ 0 w 3381828"/>
              <a:gd name="connsiteY4" fmla="*/ 900100 h 900100"/>
              <a:gd name="connsiteX0" fmla="*/ 0 w 3381828"/>
              <a:gd name="connsiteY0" fmla="*/ 900100 h 900100"/>
              <a:gd name="connsiteX1" fmla="*/ 0 w 3381828"/>
              <a:gd name="connsiteY1" fmla="*/ 0 h 900100"/>
              <a:gd name="connsiteX2" fmla="*/ 3381828 w 3381828"/>
              <a:gd name="connsiteY2" fmla="*/ 0 h 900100"/>
              <a:gd name="connsiteX3" fmla="*/ 3248205 w 3381828"/>
              <a:gd name="connsiteY3" fmla="*/ 783806 h 900100"/>
              <a:gd name="connsiteX4" fmla="*/ 3284185 w 3381828"/>
              <a:gd name="connsiteY4" fmla="*/ 845671 h 900100"/>
              <a:gd name="connsiteX5" fmla="*/ 0 w 3381828"/>
              <a:gd name="connsiteY5" fmla="*/ 900100 h 900100"/>
              <a:gd name="connsiteX0" fmla="*/ 0 w 3381828"/>
              <a:gd name="connsiteY0" fmla="*/ 900100 h 900100"/>
              <a:gd name="connsiteX1" fmla="*/ 0 w 3381828"/>
              <a:gd name="connsiteY1" fmla="*/ 0 h 900100"/>
              <a:gd name="connsiteX2" fmla="*/ 3381828 w 3381828"/>
              <a:gd name="connsiteY2" fmla="*/ 0 h 900100"/>
              <a:gd name="connsiteX3" fmla="*/ 3240086 w 3381828"/>
              <a:gd name="connsiteY3" fmla="*/ 856378 h 900100"/>
              <a:gd name="connsiteX4" fmla="*/ 3284185 w 3381828"/>
              <a:gd name="connsiteY4" fmla="*/ 845671 h 900100"/>
              <a:gd name="connsiteX5" fmla="*/ 0 w 3381828"/>
              <a:gd name="connsiteY5" fmla="*/ 900100 h 900100"/>
              <a:gd name="connsiteX0" fmla="*/ 0 w 3381828"/>
              <a:gd name="connsiteY0" fmla="*/ 900100 h 900100"/>
              <a:gd name="connsiteX1" fmla="*/ 0 w 3381828"/>
              <a:gd name="connsiteY1" fmla="*/ 0 h 900100"/>
              <a:gd name="connsiteX2" fmla="*/ 3381828 w 3381828"/>
              <a:gd name="connsiteY2" fmla="*/ 0 h 900100"/>
              <a:gd name="connsiteX3" fmla="*/ 3272565 w 3381828"/>
              <a:gd name="connsiteY3" fmla="*/ 874520 h 900100"/>
              <a:gd name="connsiteX4" fmla="*/ 3284185 w 3381828"/>
              <a:gd name="connsiteY4" fmla="*/ 845671 h 900100"/>
              <a:gd name="connsiteX5" fmla="*/ 0 w 3381828"/>
              <a:gd name="connsiteY5" fmla="*/ 900100 h 9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828" h="900100">
                <a:moveTo>
                  <a:pt x="0" y="900100"/>
                </a:moveTo>
                <a:lnTo>
                  <a:pt x="0" y="0"/>
                </a:lnTo>
                <a:lnTo>
                  <a:pt x="3381828" y="0"/>
                </a:lnTo>
                <a:cubicBezTo>
                  <a:pt x="3350820" y="261269"/>
                  <a:pt x="3303573" y="613251"/>
                  <a:pt x="3272565" y="874520"/>
                </a:cubicBezTo>
                <a:lnTo>
                  <a:pt x="3284185" y="845671"/>
                </a:lnTo>
                <a:lnTo>
                  <a:pt x="0" y="900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ый треугольник 8"/>
          <p:cNvSpPr/>
          <p:nvPr/>
        </p:nvSpPr>
        <p:spPr>
          <a:xfrm rot="3868794">
            <a:off x="2130698" y="1863850"/>
            <a:ext cx="3244123" cy="3139409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араллелограмм 9"/>
          <p:cNvSpPr/>
          <p:nvPr/>
        </p:nvSpPr>
        <p:spPr>
          <a:xfrm>
            <a:off x="29376" y="4738805"/>
            <a:ext cx="4423221" cy="949150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0" y="6300609"/>
            <a:ext cx="9144000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800" b="1">
                <a:ln w="6350">
                  <a:noFill/>
                </a:ln>
                <a:solidFill>
                  <a:schemeClr val="bg1"/>
                </a:solidFill>
                <a:effectLst>
                  <a:glow rad="190500">
                    <a:schemeClr val="tx2">
                      <a:lumMod val="75000"/>
                      <a:alpha val="60000"/>
                    </a:schemeClr>
                  </a:glow>
                </a:effectLst>
              </a:defRPr>
            </a:lvl1pPr>
          </a:lstStyle>
          <a:p>
            <a:pPr>
              <a:defRPr/>
            </a:pPr>
            <a:r>
              <a:rPr lang="ru-RU" sz="1600" dirty="0" smtClean="0">
                <a:solidFill>
                  <a:srgbClr val="002060"/>
                </a:solidFill>
                <a:effectLst/>
              </a:rPr>
              <a:t>Москва, 2018 г.</a:t>
            </a:r>
          </a:p>
        </p:txBody>
      </p:sp>
      <p:sp>
        <p:nvSpPr>
          <p:cNvPr id="5" name="Параллелограмм 4"/>
          <p:cNvSpPr/>
          <p:nvPr/>
        </p:nvSpPr>
        <p:spPr>
          <a:xfrm>
            <a:off x="4763" y="4923632"/>
            <a:ext cx="3747996" cy="899742"/>
          </a:xfrm>
          <a:custGeom>
            <a:avLst/>
            <a:gdLst>
              <a:gd name="connsiteX0" fmla="*/ 0 w 3425371"/>
              <a:gd name="connsiteY0" fmla="*/ 900100 h 900100"/>
              <a:gd name="connsiteX1" fmla="*/ 0 w 3425371"/>
              <a:gd name="connsiteY1" fmla="*/ 0 h 900100"/>
              <a:gd name="connsiteX2" fmla="*/ 3425371 w 3425371"/>
              <a:gd name="connsiteY2" fmla="*/ 0 h 900100"/>
              <a:gd name="connsiteX3" fmla="*/ 3425371 w 3425371"/>
              <a:gd name="connsiteY3" fmla="*/ 900100 h 900100"/>
              <a:gd name="connsiteX4" fmla="*/ 0 w 3425371"/>
              <a:gd name="connsiteY4" fmla="*/ 900100 h 900100"/>
              <a:gd name="connsiteX0" fmla="*/ 0 w 3425371"/>
              <a:gd name="connsiteY0" fmla="*/ 900100 h 900100"/>
              <a:gd name="connsiteX1" fmla="*/ 0 w 3425371"/>
              <a:gd name="connsiteY1" fmla="*/ 0 h 900100"/>
              <a:gd name="connsiteX2" fmla="*/ 3425371 w 3425371"/>
              <a:gd name="connsiteY2" fmla="*/ 0 h 900100"/>
              <a:gd name="connsiteX3" fmla="*/ 3178628 w 3425371"/>
              <a:gd name="connsiteY3" fmla="*/ 900100 h 900100"/>
              <a:gd name="connsiteX4" fmla="*/ 0 w 3425371"/>
              <a:gd name="connsiteY4" fmla="*/ 900100 h 900100"/>
              <a:gd name="connsiteX0" fmla="*/ 0 w 3381828"/>
              <a:gd name="connsiteY0" fmla="*/ 900100 h 900100"/>
              <a:gd name="connsiteX1" fmla="*/ 0 w 3381828"/>
              <a:gd name="connsiteY1" fmla="*/ 0 h 900100"/>
              <a:gd name="connsiteX2" fmla="*/ 3381828 w 3381828"/>
              <a:gd name="connsiteY2" fmla="*/ 0 h 900100"/>
              <a:gd name="connsiteX3" fmla="*/ 3178628 w 3381828"/>
              <a:gd name="connsiteY3" fmla="*/ 900100 h 900100"/>
              <a:gd name="connsiteX4" fmla="*/ 0 w 3381828"/>
              <a:gd name="connsiteY4" fmla="*/ 900100 h 900100"/>
              <a:gd name="connsiteX0" fmla="*/ 0 w 3392307"/>
              <a:gd name="connsiteY0" fmla="*/ 900100 h 900100"/>
              <a:gd name="connsiteX1" fmla="*/ 0 w 3392307"/>
              <a:gd name="connsiteY1" fmla="*/ 0 h 900100"/>
              <a:gd name="connsiteX2" fmla="*/ 3392307 w 3392307"/>
              <a:gd name="connsiteY2" fmla="*/ 0 h 900100"/>
              <a:gd name="connsiteX3" fmla="*/ 3178628 w 3392307"/>
              <a:gd name="connsiteY3" fmla="*/ 900100 h 900100"/>
              <a:gd name="connsiteX4" fmla="*/ 0 w 3392307"/>
              <a:gd name="connsiteY4" fmla="*/ 900100 h 9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2307" h="900100">
                <a:moveTo>
                  <a:pt x="0" y="900100"/>
                </a:moveTo>
                <a:lnTo>
                  <a:pt x="0" y="0"/>
                </a:lnTo>
                <a:lnTo>
                  <a:pt x="3392307" y="0"/>
                </a:lnTo>
                <a:lnTo>
                  <a:pt x="3178628" y="900100"/>
                </a:lnTo>
                <a:lnTo>
                  <a:pt x="0" y="900100"/>
                </a:lnTo>
                <a:close/>
              </a:path>
            </a:pathLst>
          </a:custGeom>
          <a:solidFill>
            <a:srgbClr val="009AD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contourClr>
              <a:srgbClr val="009AD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ПТЕРО</a:t>
            </a:r>
            <a:endParaRPr lang="ru-RU" sz="1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3347864" y="1293478"/>
            <a:ext cx="1488620" cy="5127786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3" name="Заголовок 1"/>
          <p:cNvSpPr txBox="1">
            <a:spLocks/>
          </p:cNvSpPr>
          <p:nvPr/>
        </p:nvSpPr>
        <p:spPr bwMode="auto">
          <a:xfrm>
            <a:off x="4103948" y="1310061"/>
            <a:ext cx="5110563" cy="314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tabLst>
                <a:tab pos="4667250" algn="l"/>
              </a:tabLst>
            </a:pPr>
            <a:r>
              <a:rPr lang="ru-RU" b="1" dirty="0" smtClean="0">
                <a:solidFill>
                  <a:srgbClr val="002060"/>
                </a:solidFill>
                <a:effectLst>
                  <a:glow rad="190500">
                    <a:schemeClr val="bg1">
                      <a:alpha val="70000"/>
                    </a:schemeClr>
                  </a:glow>
                </a:effectLst>
              </a:rPr>
              <a:t>Примеры конфликтов </a:t>
            </a:r>
          </a:p>
          <a:p>
            <a:pPr algn="ctr">
              <a:spcBef>
                <a:spcPts val="0"/>
              </a:spcBef>
              <a:buNone/>
              <a:tabLst>
                <a:tab pos="4667250" algn="l"/>
              </a:tabLst>
            </a:pPr>
            <a:r>
              <a:rPr lang="ru-RU" b="1" dirty="0" smtClean="0">
                <a:solidFill>
                  <a:srgbClr val="002060"/>
                </a:solidFill>
                <a:effectLst>
                  <a:glow rad="190500">
                    <a:schemeClr val="bg1">
                      <a:alpha val="70000"/>
                    </a:schemeClr>
                  </a:glow>
                </a:effectLst>
              </a:rPr>
              <a:t>при использовании воздушного пространства</a:t>
            </a:r>
            <a:endParaRPr lang="ru-RU" b="1" dirty="0">
              <a:solidFill>
                <a:srgbClr val="002060"/>
              </a:solidFill>
              <a:effectLst>
                <a:glow rad="190500">
                  <a:schemeClr val="bg1">
                    <a:alpha val="70000"/>
                  </a:schemeClr>
                </a:glo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050">
            <a:off x="-82461" y="2428344"/>
            <a:ext cx="4181535" cy="2557638"/>
          </a:xfrm>
          <a:prstGeom prst="rect">
            <a:avLst/>
          </a:prstGeom>
        </p:spPr>
      </p:pic>
      <p:pic>
        <p:nvPicPr>
          <p:cNvPr id="17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683" y="158702"/>
            <a:ext cx="2111450" cy="83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4450"/>
            <a:ext cx="1295822" cy="106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9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655751" y="186424"/>
            <a:ext cx="5832498" cy="59959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dirty="0" smtClean="0"/>
              <a:t>Вертолет в объективе БВС</a:t>
            </a:r>
            <a:endParaRPr lang="ru-RU" altLang="ru-RU" dirty="0"/>
          </a:p>
        </p:txBody>
      </p:sp>
      <p:pic>
        <p:nvPicPr>
          <p:cNvPr id="1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981"/>
            <a:ext cx="1283768" cy="51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5568"/>
            <a:ext cx="935782" cy="771144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0" y="86574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2" y="1196752"/>
            <a:ext cx="7884876" cy="5256584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771800" y="4833156"/>
            <a:ext cx="1404156" cy="14041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655751" y="186424"/>
            <a:ext cx="5832498" cy="59959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dirty="0" smtClean="0"/>
              <a:t>Таблица вылетов БАС «Птеро-</a:t>
            </a:r>
            <a:r>
              <a:rPr lang="en-US" altLang="ru-RU" dirty="0" smtClean="0"/>
              <a:t>G1</a:t>
            </a:r>
            <a:r>
              <a:rPr lang="ru-RU" altLang="ru-RU" dirty="0" smtClean="0"/>
              <a:t>»</a:t>
            </a:r>
            <a:r>
              <a:rPr lang="en-US" altLang="ru-RU" dirty="0" smtClean="0"/>
              <a:t> / </a:t>
            </a:r>
            <a:r>
              <a:rPr lang="ru-RU" altLang="ru-RU" dirty="0" smtClean="0"/>
              <a:t>пересечение с вылетами вертолетов</a:t>
            </a:r>
            <a:endParaRPr lang="ru-RU" altLang="ru-RU" dirty="0"/>
          </a:p>
        </p:txBody>
      </p:sp>
      <p:pic>
        <p:nvPicPr>
          <p:cNvPr id="1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981"/>
            <a:ext cx="1283768" cy="51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5568"/>
            <a:ext cx="935782" cy="771144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0" y="86574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988957"/>
              </p:ext>
            </p:extLst>
          </p:nvPr>
        </p:nvGraphicFramePr>
        <p:xfrm>
          <a:off x="323851" y="1029208"/>
          <a:ext cx="8484245" cy="504360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08039">
                  <a:extLst>
                    <a:ext uri="{9D8B030D-6E8A-4147-A177-3AD203B41FA5}">
                      <a16:colId xmlns:a16="http://schemas.microsoft.com/office/drawing/2014/main" val="1715962098"/>
                    </a:ext>
                  </a:extLst>
                </a:gridCol>
                <a:gridCol w="2375080">
                  <a:extLst>
                    <a:ext uri="{9D8B030D-6E8A-4147-A177-3AD203B41FA5}">
                      <a16:colId xmlns:a16="http://schemas.microsoft.com/office/drawing/2014/main" val="3353716343"/>
                    </a:ext>
                  </a:extLst>
                </a:gridCol>
                <a:gridCol w="1981351">
                  <a:extLst>
                    <a:ext uri="{9D8B030D-6E8A-4147-A177-3AD203B41FA5}">
                      <a16:colId xmlns:a16="http://schemas.microsoft.com/office/drawing/2014/main" val="777198334"/>
                    </a:ext>
                  </a:extLst>
                </a:gridCol>
                <a:gridCol w="901768">
                  <a:extLst>
                    <a:ext uri="{9D8B030D-6E8A-4147-A177-3AD203B41FA5}">
                      <a16:colId xmlns:a16="http://schemas.microsoft.com/office/drawing/2014/main" val="2824730118"/>
                    </a:ext>
                  </a:extLst>
                </a:gridCol>
                <a:gridCol w="1308200">
                  <a:extLst>
                    <a:ext uri="{9D8B030D-6E8A-4147-A177-3AD203B41FA5}">
                      <a16:colId xmlns:a16="http://schemas.microsoft.com/office/drawing/2014/main" val="3224357909"/>
                    </a:ext>
                  </a:extLst>
                </a:gridCol>
                <a:gridCol w="1409807">
                  <a:extLst>
                    <a:ext uri="{9D8B030D-6E8A-4147-A177-3AD203B41FA5}">
                      <a16:colId xmlns:a16="http://schemas.microsoft.com/office/drawing/2014/main" val="3650123528"/>
                    </a:ext>
                  </a:extLst>
                </a:gridCol>
              </a:tblGrid>
              <a:tr h="324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№№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РАЙОН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ЧИСЛА/РЕЗУЛЬТАТЫ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НОМЕР РЕЖИМА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ДАТА ПОДАЧИ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ПРИМЕЧАНИЯ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extLst>
                  <a:ext uri="{0D108BD9-81ED-4DB2-BD59-A6C34878D82A}">
                    <a16:rowId xmlns:a16="http://schemas.microsoft.com/office/drawing/2014/main" val="3471823537"/>
                  </a:ext>
                </a:extLst>
              </a:tr>
              <a:tr h="283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ЛЕСНОЙ 10011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полет состоялся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МР 686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28.авг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СХР ПОДАНЫ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extLst>
                  <a:ext uri="{0D108BD9-81ED-4DB2-BD59-A6C34878D82A}">
                    <a16:rowId xmlns:a16="http://schemas.microsoft.com/office/drawing/2014/main" val="3737123180"/>
                  </a:ext>
                </a:extLst>
              </a:tr>
              <a:tr h="292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МЫЛКИ 10011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03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РЕЖИМ СНЯТ ВЕРТОЛЕТ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МР 701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30.авг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СХР ПОДАНЫ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extLst>
                  <a:ext uri="{0D108BD9-81ED-4DB2-BD59-A6C34878D82A}">
                    <a16:rowId xmlns:a16="http://schemas.microsoft.com/office/drawing/2014/main" val="2022400581"/>
                  </a:ext>
                </a:extLst>
              </a:tr>
              <a:tr h="167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НОВОКИЕВСКИЙ УВАЛ 10010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7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полет состоялся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МР 724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04.сен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СХР ПОДАНЫ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extLst>
                  <a:ext uri="{0D108BD9-81ED-4DB2-BD59-A6C34878D82A}">
                    <a16:rowId xmlns:a16="http://schemas.microsoft.com/office/drawing/2014/main" val="1663660795"/>
                  </a:ext>
                </a:extLst>
              </a:tr>
              <a:tr h="292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8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РЕЖИМ СНЯТ ВЕРТОЛЕТ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088499"/>
                  </a:ext>
                </a:extLst>
              </a:tr>
              <a:tr h="167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ТУНГАЛА 10010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9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полет состоялся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МР 731.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05.сен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СХР  ПОДАНЫ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extLst>
                  <a:ext uri="{0D108BD9-81ED-4DB2-BD59-A6C34878D82A}">
                    <a16:rowId xmlns:a16="http://schemas.microsoft.com/office/drawing/2014/main" val="3595270426"/>
                  </a:ext>
                </a:extLst>
              </a:tr>
              <a:tr h="292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10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РЕЖИМ СНЯТ ВЕРТОЛЕТ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44264"/>
                  </a:ext>
                </a:extLst>
              </a:tr>
              <a:tr h="167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НОВОКИЕВСКИЙ УВАЛ 10010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11 сент полет состоялся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МР 745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07.сен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СХР ПОДАНЫ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extLst>
                  <a:ext uri="{0D108BD9-81ED-4DB2-BD59-A6C34878D82A}">
                    <a16:rowId xmlns:a16="http://schemas.microsoft.com/office/drawing/2014/main" val="280089634"/>
                  </a:ext>
                </a:extLst>
              </a:tr>
              <a:tr h="292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12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РЕЖИМ СНЯТ ВЕРТОЛЕТ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485654"/>
                  </a:ext>
                </a:extLst>
              </a:tr>
              <a:tr h="292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ЭТЫРКЕН 10010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13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РЕЖИМ СНЯТ ВЕРТОЛЕТ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МР 752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10.сен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СХР ПОДАНЫ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extLst>
                  <a:ext uri="{0D108BD9-81ED-4DB2-BD59-A6C34878D82A}">
                    <a16:rowId xmlns:a16="http://schemas.microsoft.com/office/drawing/2014/main" val="1125531500"/>
                  </a:ext>
                </a:extLst>
              </a:tr>
              <a:tr h="167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14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полет состоялся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706912"/>
                  </a:ext>
                </a:extLst>
              </a:tr>
              <a:tr h="283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СМИДОВИЧ 10011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15 сент полет состоялся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МР 759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11.сен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СХР ПОДАНЫ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extLst>
                  <a:ext uri="{0D108BD9-81ED-4DB2-BD59-A6C34878D82A}">
                    <a16:rowId xmlns:a16="http://schemas.microsoft.com/office/drawing/2014/main" val="3184532091"/>
                  </a:ext>
                </a:extLst>
              </a:tr>
              <a:tr h="292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НОВОКИЕВ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УВАЛ РЕЗАННЫЙ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10010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16 сент полет состоялся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МР 762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12.сен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СХР ПОДАНЫ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extLst>
                  <a:ext uri="{0D108BD9-81ED-4DB2-BD59-A6C34878D82A}">
                    <a16:rowId xmlns:a16="http://schemas.microsoft.com/office/drawing/2014/main" val="655766977"/>
                  </a:ext>
                </a:extLst>
              </a:tr>
              <a:tr h="292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ТУНГАЛА КРИВАЯ 10010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17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РЕЖИМ СНЯТ ВЕРТОЛЕТ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МР 771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13.сен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СХР  ПОДАНЫ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extLst>
                  <a:ext uri="{0D108BD9-81ED-4DB2-BD59-A6C34878D82A}">
                    <a16:rowId xmlns:a16="http://schemas.microsoft.com/office/drawing/2014/main" val="2030574785"/>
                  </a:ext>
                </a:extLst>
              </a:tr>
              <a:tr h="167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18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полет состоялся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10588"/>
                  </a:ext>
                </a:extLst>
              </a:tr>
              <a:tr h="167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КЕНАДА 10011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20 сент полет состоялся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МР 791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16.сен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СХР ПОДАНЫ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extLst>
                  <a:ext uri="{0D108BD9-81ED-4DB2-BD59-A6C34878D82A}">
                    <a16:rowId xmlns:a16="http://schemas.microsoft.com/office/drawing/2014/main" val="1055556914"/>
                  </a:ext>
                </a:extLst>
              </a:tr>
              <a:tr h="167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21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полет состоялся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669689"/>
                  </a:ext>
                </a:extLst>
              </a:tr>
              <a:tr h="336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НОВОКИЕВСКИЙ УВАЛ РЕЗАНЫЙ 10010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22 сент полет состоялся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МР 795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18.сен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СХР ПОДАН 22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extLst>
                  <a:ext uri="{0D108BD9-81ED-4DB2-BD59-A6C34878D82A}">
                    <a16:rowId xmlns:a16="http://schemas.microsoft.com/office/drawing/2014/main" val="4158985240"/>
                  </a:ext>
                </a:extLst>
              </a:tr>
              <a:tr h="262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ЭТЫРКЕН РЕЗАНЫЙ 10010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25 сент полет состоялся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МР 804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21.сен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СХР ПОДАН НА 25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extLst>
                  <a:ext uri="{0D108BD9-81ED-4DB2-BD59-A6C34878D82A}">
                    <a16:rowId xmlns:a16="http://schemas.microsoft.com/office/drawing/2014/main" val="3998027316"/>
                  </a:ext>
                </a:extLst>
              </a:tr>
              <a:tr h="167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НОВОКИЕВСКИЙ УВАЛ РЕЗАНЫЙ 10010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26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полет состоялся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МР 812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22.сен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СХР НЕ ПОДАНЫ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extLst>
                  <a:ext uri="{0D108BD9-81ED-4DB2-BD59-A6C34878D82A}">
                    <a16:rowId xmlns:a16="http://schemas.microsoft.com/office/drawing/2014/main" val="4166709503"/>
                  </a:ext>
                </a:extLst>
              </a:tr>
              <a:tr h="167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27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полет состоялся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36926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29298" y="6101849"/>
            <a:ext cx="826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Из 20 заявленных и подтвержденных дней в 6 случаях в день полета разрешение летать отозвано, что составляет 30% от общего числа дней.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4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655751" y="186424"/>
            <a:ext cx="5832498" cy="59959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dirty="0" smtClean="0"/>
              <a:t>Расширение </a:t>
            </a:r>
            <a:r>
              <a:rPr lang="ru-RU" altLang="ru-RU" dirty="0" smtClean="0"/>
              <a:t>района полетов БВС с учетом возврата </a:t>
            </a:r>
          </a:p>
          <a:p>
            <a:pPr>
              <a:defRPr/>
            </a:pPr>
            <a:r>
              <a:rPr lang="ru-RU" altLang="ru-RU" dirty="0" smtClean="0"/>
              <a:t>на точку старта в случае внештатной ситуации на борту </a:t>
            </a:r>
            <a:endParaRPr lang="ru-RU" altLang="ru-RU" dirty="0"/>
          </a:p>
        </p:txBody>
      </p:sp>
      <p:pic>
        <p:nvPicPr>
          <p:cNvPr id="1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981"/>
            <a:ext cx="1283768" cy="51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5568"/>
            <a:ext cx="935782" cy="771144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0" y="86574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016622"/>
            <a:ext cx="7524328" cy="53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25538"/>
            <a:ext cx="9144000" cy="57324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2229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123950"/>
            <a:ext cx="5992813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981"/>
            <a:ext cx="1283768" cy="51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07904" y="2965008"/>
            <a:ext cx="52198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ООО «ПТЕРО»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  <a:cs typeface="+mn-cs"/>
              </a:rPr>
              <a:t>Россия,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Москва,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115432,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</a:rPr>
              <a:t>2-й Кожуховский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пр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-д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, д. 12, стр. 11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тел.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: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+7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(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49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9) 553-03-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9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8</a:t>
            </a:r>
            <a:endParaRPr lang="ru-RU" sz="2400" b="1" dirty="0" smtClean="0">
              <a:solidFill>
                <a:srgbClr val="002060"/>
              </a:solidFill>
              <a:latin typeface="+mn-lt"/>
            </a:endParaRPr>
          </a:p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  <a:cs typeface="+mn-cs"/>
              </a:rPr>
              <a:t>e-mail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: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uav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+mn-cs"/>
              </a:rPr>
              <a:t>@ptero.ru</a:t>
            </a:r>
            <a:endParaRPr lang="en-US" sz="24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6350">
                  <a:noFill/>
                </a:ln>
                <a:solidFill>
                  <a:srgbClr val="002060"/>
                </a:solidFill>
              </a:rPr>
              <a:t>www.ptero.ru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5568"/>
            <a:ext cx="935782" cy="7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3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18062</TotalTime>
  <Words>305</Words>
  <Application>Microsoft Office PowerPoint</Application>
  <PresentationFormat>Экран (4:3)</PresentationFormat>
  <Paragraphs>113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IS</cp:lastModifiedBy>
  <cp:revision>668</cp:revision>
  <cp:lastPrinted>2017-05-30T06:33:11Z</cp:lastPrinted>
  <dcterms:created xsi:type="dcterms:W3CDTF">2012-02-29T21:00:48Z</dcterms:created>
  <dcterms:modified xsi:type="dcterms:W3CDTF">2018-12-12T16:19:34Z</dcterms:modified>
</cp:coreProperties>
</file>